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embeddedFontLst>
    <p:embeddedFont>
      <p:font typeface="Kanit Medium"/>
      <p:regular r:id="rId50"/>
      <p:bold r:id="rId51"/>
      <p:italic r:id="rId52"/>
      <p:boldItalic r:id="rId53"/>
    </p:embeddedFont>
    <p:embeddedFont>
      <p:font typeface="Helvetica Neue"/>
      <p:regular r:id="rId54"/>
      <p:bold r:id="rId55"/>
      <p:italic r:id="rId56"/>
      <p:boldItalic r:id="rId57"/>
    </p:embeddedFont>
    <p:embeddedFont>
      <p:font typeface="Kanit"/>
      <p:regular r:id="rId58"/>
      <p:bold r:id="rId59"/>
      <p:italic r:id="rId60"/>
      <p:boldItalic r:id="rId61"/>
    </p:embeddedFont>
    <p:embeddedFont>
      <p:font typeface="Open Sans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OpenSans-regular.fntdata"/><Relationship Id="rId61" Type="http://schemas.openxmlformats.org/officeDocument/2006/relationships/font" Target="fonts/Kanit-boldItalic.fntdata"/><Relationship Id="rId20" Type="http://schemas.openxmlformats.org/officeDocument/2006/relationships/slide" Target="slides/slide15.xml"/><Relationship Id="rId64" Type="http://schemas.openxmlformats.org/officeDocument/2006/relationships/font" Target="fonts/OpenSans-italic.fntdata"/><Relationship Id="rId63" Type="http://schemas.openxmlformats.org/officeDocument/2006/relationships/font" Target="fonts/OpenSans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65" Type="http://schemas.openxmlformats.org/officeDocument/2006/relationships/font" Target="fonts/OpenSans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Kanit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KanitMedium-bold.fntdata"/><Relationship Id="rId50" Type="http://schemas.openxmlformats.org/officeDocument/2006/relationships/font" Target="fonts/KanitMedium-regular.fntdata"/><Relationship Id="rId53" Type="http://schemas.openxmlformats.org/officeDocument/2006/relationships/font" Target="fonts/KanitMedium-boldItalic.fntdata"/><Relationship Id="rId52" Type="http://schemas.openxmlformats.org/officeDocument/2006/relationships/font" Target="fonts/KanitMedium-italic.fntdata"/><Relationship Id="rId11" Type="http://schemas.openxmlformats.org/officeDocument/2006/relationships/slide" Target="slides/slide6.xml"/><Relationship Id="rId55" Type="http://schemas.openxmlformats.org/officeDocument/2006/relationships/font" Target="fonts/HelveticaNeue-bold.fntdata"/><Relationship Id="rId10" Type="http://schemas.openxmlformats.org/officeDocument/2006/relationships/slide" Target="slides/slide5.xml"/><Relationship Id="rId54" Type="http://schemas.openxmlformats.org/officeDocument/2006/relationships/font" Target="fonts/HelveticaNeue-regular.fntdata"/><Relationship Id="rId13" Type="http://schemas.openxmlformats.org/officeDocument/2006/relationships/slide" Target="slides/slide8.xml"/><Relationship Id="rId57" Type="http://schemas.openxmlformats.org/officeDocument/2006/relationships/font" Target="fonts/HelveticaNeue-boldItalic.fntdata"/><Relationship Id="rId12" Type="http://schemas.openxmlformats.org/officeDocument/2006/relationships/slide" Target="slides/slide7.xml"/><Relationship Id="rId56" Type="http://schemas.openxmlformats.org/officeDocument/2006/relationships/font" Target="fonts/HelveticaNeue-italic.fntdata"/><Relationship Id="rId15" Type="http://schemas.openxmlformats.org/officeDocument/2006/relationships/slide" Target="slides/slide10.xml"/><Relationship Id="rId59" Type="http://schemas.openxmlformats.org/officeDocument/2006/relationships/font" Target="fonts/Kanit-bold.fntdata"/><Relationship Id="rId14" Type="http://schemas.openxmlformats.org/officeDocument/2006/relationships/slide" Target="slides/slide9.xml"/><Relationship Id="rId58" Type="http://schemas.openxmlformats.org/officeDocument/2006/relationships/font" Target="fonts/Kanit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9436d7b4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9436d7b4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9436d7b4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09436d7b4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9436d7b4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09436d7b4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9436d7b45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09436d7b4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9436d7b45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09436d7b4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9436d7b45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09436d7b45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9436d7b45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09436d7b4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debd613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1debd613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09436d7b45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09436d7b45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09436d7b45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09436d7b45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a3561afc2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0a3561af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9436d7b45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9436d7b4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9436d7b45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09436d7b45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9436d7b45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9436d7b45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9436d7b45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09436d7b45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09436d7b45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09436d7b45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09436d7b45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09436d7b45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09436d7b45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09436d7b45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09436d7b45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09436d7b45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09436d7b45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09436d7b45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09436d7b45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09436d7b45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a3561af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a3561af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09436d7b45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09436d7b45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09436d7b45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09436d7b45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09436d7b45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09436d7b45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09436d7b45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09436d7b45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09436d7b45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09436d7b45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09436d7b45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09436d7b45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09436d7b45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09436d7b45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09436d7b45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09436d7b45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09436d7b45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09436d7b45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09436d7b45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09436d7b45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9436d7b4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9436d7b4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09436d7b45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09436d7b45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09436d7b45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09436d7b45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09436d7b45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09436d7b45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09436d7b45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09436d7b45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09436d7b45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09436d7b45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553dea7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553dea7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9436d7b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9436d7b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9436d7b4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09436d7b4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9436d7b4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9436d7b4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09436d7b4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09436d7b4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600" y="400050"/>
            <a:ext cx="8001000" cy="159305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1905000" y="2171700"/>
            <a:ext cx="5334000" cy="8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685800" y="800100"/>
            <a:ext cx="7772400" cy="108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4000"/>
              <a:buFont typeface="Open Sans"/>
              <a:buNone/>
              <a:defRPr b="0" sz="40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" name="Google Shape;22;p2"/>
          <p:cNvSpPr txBox="1"/>
          <p:nvPr>
            <p:ph idx="2" type="subTitle"/>
          </p:nvPr>
        </p:nvSpPr>
        <p:spPr>
          <a:xfrm>
            <a:off x="1524000" y="3543300"/>
            <a:ext cx="6019800" cy="5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3" type="subTitle"/>
          </p:nvPr>
        </p:nvSpPr>
        <p:spPr>
          <a:xfrm>
            <a:off x="2133600" y="3028950"/>
            <a:ext cx="4876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600"/>
              </a:spcBef>
              <a:spcAft>
                <a:spcPts val="0"/>
              </a:spcAft>
              <a:buNone/>
              <a:defRPr sz="1800"/>
            </a:lvl1pPr>
            <a:lvl2pPr lvl="1" algn="ct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type="title"/>
          </p:nvPr>
        </p:nvSpPr>
        <p:spPr>
          <a:xfrm>
            <a:off x="457200" y="171450"/>
            <a:ext cx="8229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 i="0" sz="4000" u="none" cap="none" strike="noStrike">
                <a:solidFill>
                  <a:srgbClr val="005EF6"/>
                </a:solidFill>
              </a:defRPr>
            </a:lvl1pPr>
            <a:lvl2pPr lvl="1" marR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1"/>
          <p:cNvSpPr txBox="1"/>
          <p:nvPr>
            <p:ph idx="1" type="body"/>
          </p:nvPr>
        </p:nvSpPr>
        <p:spPr>
          <a:xfrm>
            <a:off x="457200" y="1143000"/>
            <a:ext cx="8229600" cy="3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482600" lvl="0" marL="457200" marR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4000"/>
              <a:buChar char="•"/>
              <a:defRPr i="0" sz="3200" u="none" cap="none" strike="noStrike">
                <a:solidFill>
                  <a:schemeClr val="dk1"/>
                </a:solidFill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▪"/>
              <a:defRPr i="0" sz="2800" u="none" cap="none" strike="noStrike">
                <a:solidFill>
                  <a:schemeClr val="dk1"/>
                </a:solidFill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o"/>
              <a:defRPr i="0" sz="2400" u="none" cap="none" strike="noStrike">
                <a:solidFill>
                  <a:schemeClr val="dk1"/>
                </a:solidFill>
              </a:defRPr>
            </a:lvl3pPr>
            <a:lvl4pPr indent="-311150" lvl="3" marL="1828800" marR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●"/>
              <a:defRPr i="0" sz="2000" u="none" cap="none" strike="noStrike">
                <a:solidFill>
                  <a:schemeClr val="dk1"/>
                </a:solidFill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" name="Google Shape;62;p11"/>
          <p:cNvSpPr txBox="1"/>
          <p:nvPr>
            <p:ph idx="11" type="ftr"/>
          </p:nvPr>
        </p:nvSpPr>
        <p:spPr>
          <a:xfrm>
            <a:off x="457200" y="4914900"/>
            <a:ext cx="8229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6" name="Google Shape;66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3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3" name="Google Shape;73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77" name="Google Shape;77;p15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78" name="Google Shape;78;p15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" name="Google Shape;79;p15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5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83" name="Google Shape;83;p16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" name="Google Shape;84;p16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6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87" name="Google Shape;87;p17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88" name="Google Shape;88;p17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" name="Google Shape;89;p17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7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2" name="Google Shape;92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-Azure">
  <p:cSld name="Title &amp; Bullets-Azur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452438" y="404813"/>
            <a:ext cx="82392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Kanit Medium"/>
              <a:buNone/>
              <a:defRPr sz="2600">
                <a:solidFill>
                  <a:srgbClr val="000000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452438" y="889861"/>
            <a:ext cx="8239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700"/>
              <a:buFont typeface="Kanit"/>
              <a:buNone/>
              <a:defRPr sz="1700">
                <a:solidFill>
                  <a:srgbClr val="929292"/>
                </a:solidFill>
                <a:latin typeface="Kanit"/>
                <a:ea typeface="Kanit"/>
                <a:cs typeface="Kanit"/>
                <a:sym typeface="Kanit"/>
              </a:defRPr>
            </a:lvl1pPr>
            <a:lvl2pPr indent="-2794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2" type="body"/>
          </p:nvPr>
        </p:nvSpPr>
        <p:spPr>
          <a:xfrm>
            <a:off x="1253765" y="1591353"/>
            <a:ext cx="6636600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4765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1pPr>
            <a:lvl2pPr indent="-24765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2pPr>
            <a:lvl3pPr indent="-24765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3pPr>
            <a:lvl4pPr indent="-24765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4pPr>
            <a:lvl5pPr indent="-24765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5pPr>
            <a:lvl6pPr indent="-2794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pic>
        <p:nvPicPr>
          <p:cNvPr descr="Image" id="98" name="Google Shape;98;p19"/>
          <p:cNvPicPr preferRelativeResize="0"/>
          <p:nvPr/>
        </p:nvPicPr>
        <p:blipFill rotWithShape="1">
          <a:blip r:embed="rId2">
            <a:alphaModFix amt="31640"/>
          </a:blip>
          <a:srcRect b="63719" l="43029" r="0" t="0"/>
          <a:stretch/>
        </p:blipFill>
        <p:spPr>
          <a:xfrm>
            <a:off x="-31956" y="3564209"/>
            <a:ext cx="2188254" cy="1609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9" name="Google Shape;99;p19"/>
          <p:cNvPicPr preferRelativeResize="0"/>
          <p:nvPr/>
        </p:nvPicPr>
        <p:blipFill rotWithShape="1">
          <a:blip r:embed="rId3">
            <a:alphaModFix/>
          </a:blip>
          <a:srcRect b="65321" l="43181" r="0" t="3970"/>
          <a:stretch/>
        </p:blipFill>
        <p:spPr>
          <a:xfrm>
            <a:off x="-5287" y="3953961"/>
            <a:ext cx="1984825" cy="12098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0" name="Google Shape;100;p19"/>
          <p:cNvPicPr preferRelativeResize="0"/>
          <p:nvPr/>
        </p:nvPicPr>
        <p:blipFill rotWithShape="1">
          <a:blip r:embed="rId4">
            <a:alphaModFix amt="26710"/>
          </a:blip>
          <a:srcRect b="0" l="8583" r="20770" t="24590"/>
          <a:stretch/>
        </p:blipFill>
        <p:spPr>
          <a:xfrm rot="2106625">
            <a:off x="5075670" y="-731840"/>
            <a:ext cx="4951553" cy="3616671"/>
          </a:xfrm>
          <a:custGeom>
            <a:rect b="b" l="l" r="r" t="t"/>
            <a:pathLst>
              <a:path extrusionOk="0" h="21600" w="21600">
                <a:moveTo>
                  <a:pt x="0" y="13314"/>
                </a:moveTo>
                <a:lnTo>
                  <a:pt x="4255" y="21599"/>
                </a:lnTo>
                <a:lnTo>
                  <a:pt x="14874" y="21600"/>
                </a:lnTo>
                <a:lnTo>
                  <a:pt x="21600" y="15126"/>
                </a:lnTo>
                <a:lnTo>
                  <a:pt x="13832" y="0"/>
                </a:lnTo>
                <a:lnTo>
                  <a:pt x="0" y="1331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1" name="Google Shape;101;p19"/>
          <p:cNvSpPr txBox="1"/>
          <p:nvPr>
            <p:ph idx="12" type="sldNum"/>
          </p:nvPr>
        </p:nvSpPr>
        <p:spPr>
          <a:xfrm>
            <a:off x="4500562" y="4905375"/>
            <a:ext cx="138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7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8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21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2286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1" name="Google Shape;111;p21"/>
          <p:cNvSpPr txBox="1"/>
          <p:nvPr>
            <p:ph idx="2" type="body"/>
          </p:nvPr>
        </p:nvSpPr>
        <p:spPr>
          <a:xfrm>
            <a:off x="46482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2" name="Google Shape;112;p21"/>
          <p:cNvSpPr txBox="1"/>
          <p:nvPr>
            <p:ph idx="3" type="subTitle"/>
          </p:nvPr>
        </p:nvSpPr>
        <p:spPr>
          <a:xfrm>
            <a:off x="0" y="0"/>
            <a:ext cx="4572000" cy="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algn="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algn="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algn="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algn="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algn="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algn="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algn="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algn="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Centered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228600" y="971550"/>
            <a:ext cx="8763000" cy="34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93700" lvl="0" marL="45720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2286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0" name="Google Shape;40;p5"/>
          <p:cNvSpPr txBox="1"/>
          <p:nvPr>
            <p:ph idx="2" type="body"/>
          </p:nvPr>
        </p:nvSpPr>
        <p:spPr>
          <a:xfrm>
            <a:off x="46482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7"/>
          <p:cNvSpPr txBox="1"/>
          <p:nvPr>
            <p:ph idx="2" type="subTitle"/>
          </p:nvPr>
        </p:nvSpPr>
        <p:spPr>
          <a:xfrm>
            <a:off x="0" y="0"/>
            <a:ext cx="4572000" cy="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algn="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algn="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algn="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algn="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algn="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algn="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algn="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algn="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●"/>
              <a:defRPr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○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■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○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■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>
            <a:off x="0" y="0"/>
            <a:ext cx="4572000" cy="228600"/>
          </a:xfrm>
          <a:prstGeom prst="rect">
            <a:avLst/>
          </a:prstGeom>
          <a:solidFill>
            <a:srgbClr val="005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Natural Language Processing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4572000" y="0"/>
            <a:ext cx="4572000" cy="22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EF6"/>
                </a:solidFill>
              </a:rPr>
              <a:t>Knowledge Integration</a:t>
            </a:r>
            <a:endParaRPr sz="1100">
              <a:solidFill>
                <a:srgbClr val="005EF6"/>
              </a:solidFill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0" y="4972050"/>
            <a:ext cx="3048000" cy="1716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3048000" y="4972050"/>
            <a:ext cx="3048000" cy="171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6096000" y="4972050"/>
            <a:ext cx="3048000" cy="17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1"/>
          <p:cNvSpPr txBox="1"/>
          <p:nvPr/>
        </p:nvSpPr>
        <p:spPr>
          <a:xfrm>
            <a:off x="6172200" y="4972050"/>
            <a:ext cx="2590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Google Shape;15;p1"/>
          <p:cNvSpPr txBox="1"/>
          <p:nvPr/>
        </p:nvSpPr>
        <p:spPr>
          <a:xfrm>
            <a:off x="3048000" y="4972050"/>
            <a:ext cx="30480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rPr>
              <a:t>Chaklam Silpasuwanchai</a:t>
            </a:r>
            <a:endParaRPr sz="1100"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16;p1"/>
          <p:cNvSpPr txBox="1"/>
          <p:nvPr/>
        </p:nvSpPr>
        <p:spPr>
          <a:xfrm>
            <a:off x="0" y="4972050"/>
            <a:ext cx="3048000" cy="171600"/>
          </a:xfrm>
          <a:prstGeom prst="rect">
            <a:avLst/>
          </a:prstGeom>
          <a:solidFill>
            <a:srgbClr val="005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Asian Institute of Technology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555975" y="4459800"/>
            <a:ext cx="408975" cy="4089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hyperlink" Target="http://cidrdb.org/cidr2021/papers/cidr2021_paper13.pdf" TargetMode="External"/><Relationship Id="rId5" Type="http://schemas.openxmlformats.org/officeDocument/2006/relationships/hyperlink" Target="https://arxiv.org/pdf/2010.02413.pdf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papers.nips.cc/paper/2013/hash/1cecc7a77928ca8133fa24680a88d2f9-Abstract.html" TargetMode="External"/><Relationship Id="rId4" Type="http://schemas.openxmlformats.org/officeDocument/2006/relationships/hyperlink" Target="https://aclanthology.org/2020.emnlp-demos.4.pdf" TargetMode="External"/><Relationship Id="rId5" Type="http://schemas.openxmlformats.org/officeDocument/2006/relationships/hyperlink" Target="https://arxiv.org/pdf/1911.03814v3.pdf" TargetMode="External"/><Relationship Id="rId6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arxiv.org/pdf/1905.07129.pdf" TargetMode="External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aclanthology.org/D19-1005.pdf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aclanthology.org/P19-1598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arxiv.org/pdf/1911.00172.pdf" TargetMode="External"/><Relationship Id="rId4" Type="http://schemas.openxmlformats.org/officeDocument/2006/relationships/image" Target="../media/image9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arxiv.org/pdf/1905.07129.pdf" TargetMode="External"/><Relationship Id="rId4" Type="http://schemas.openxmlformats.org/officeDocument/2006/relationships/hyperlink" Target="https://arxiv.org/pdf/1906.07241.pdf" TargetMode="External"/><Relationship Id="rId5" Type="http://schemas.openxmlformats.org/officeDocument/2006/relationships/hyperlink" Target="https://arxiv.org/pdf/1912.09637.pdf" TargetMode="External"/><Relationship Id="rId6" Type="http://schemas.openxmlformats.org/officeDocument/2006/relationships/hyperlink" Target="https://www.aclweb.org/anthology/D19-1250.pdf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arxiv.org/pdf/1912.09637.pdf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arxiv.org/pdf/1912.09637.pdf" TargetMode="External"/><Relationship Id="rId4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arxiv.org/abs/1904.09223" TargetMode="External"/><Relationship Id="rId4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arxiv.org/pdf/2002.08909.pdf" TargetMode="External"/><Relationship Id="rId4" Type="http://schemas.openxmlformats.org/officeDocument/2006/relationships/image" Target="../media/image1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Relationship Id="rId4" Type="http://schemas.openxmlformats.org/officeDocument/2006/relationships/hyperlink" Target="https://aclanthology.org/D19-1250.pdf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aclanthology.org/D19-1005.pdf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aclanthology.org/2020.findings-emnlp.71.pdf" TargetMode="External"/><Relationship Id="rId4" Type="http://schemas.openxmlformats.org/officeDocument/2006/relationships/hyperlink" Target="https://arxiv.org/abs/2002.08909" TargetMode="External"/><Relationship Id="rId5" Type="http://schemas.openxmlformats.org/officeDocument/2006/relationships/hyperlink" Target="https://arxiv.org/abs/2012.00363" TargetMode="External"/><Relationship Id="rId6" Type="http://schemas.openxmlformats.org/officeDocument/2006/relationships/hyperlink" Target="https://arxiv.org/pdf/1911.06136.pdf" TargetMode="External"/><Relationship Id="rId7" Type="http://schemas.openxmlformats.org/officeDocument/2006/relationships/hyperlink" Target="https://efficientqa.github.io/assets/report.pdf" TargetMode="External"/><Relationship Id="rId8" Type="http://schemas.openxmlformats.org/officeDocument/2006/relationships/hyperlink" Target="https://arxiv.org/abs/2009.02252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aclanthology.org/D19-1250.pdf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Knowledge Integration</a:t>
            </a:r>
            <a:endParaRPr sz="3600"/>
          </a:p>
        </p:txBody>
      </p:sp>
      <p:sp>
        <p:nvSpPr>
          <p:cNvPr id="118" name="Google Shape;118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Natural Language Processing</a:t>
            </a:r>
            <a:endParaRPr sz="20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929292"/>
                </a:solidFill>
              </a:rPr>
              <a:t>(based on revision of Megan Leszczynski Lectures)</a:t>
            </a:r>
            <a:endParaRPr sz="1400">
              <a:solidFill>
                <a:srgbClr val="929292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Knowledge graph as knowledge bases</a:t>
            </a:r>
            <a:endParaRPr sz="2600"/>
          </a:p>
        </p:txBody>
      </p:sp>
      <p:sp>
        <p:nvSpPr>
          <p:cNvPr id="172" name="Google Shape;172;p31"/>
          <p:cNvSpPr/>
          <p:nvPr/>
        </p:nvSpPr>
        <p:spPr>
          <a:xfrm>
            <a:off x="8096850" y="971400"/>
            <a:ext cx="796500" cy="28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1"/>
          <p:cNvSpPr txBox="1"/>
          <p:nvPr/>
        </p:nvSpPr>
        <p:spPr>
          <a:xfrm>
            <a:off x="6997975" y="1858225"/>
            <a:ext cx="1885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A knowledge consists of </a:t>
            </a: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head entity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tail entity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and the </a:t>
            </a: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relations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, creating what we called the </a:t>
            </a: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knowledge triples, e.g., 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James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(head), January 1,1984 (tail), date of birth (relations)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" name="Google Shape;174;p31"/>
          <p:cNvSpPr/>
          <p:nvPr/>
        </p:nvSpPr>
        <p:spPr>
          <a:xfrm>
            <a:off x="7017050" y="1213950"/>
            <a:ext cx="357900" cy="23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47600"/>
            <a:ext cx="6712251" cy="377606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1"/>
          <p:cNvSpPr txBox="1"/>
          <p:nvPr/>
        </p:nvSpPr>
        <p:spPr>
          <a:xfrm>
            <a:off x="7011025" y="3599750"/>
            <a:ext cx="152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pen Sans"/>
                <a:ea typeface="Open Sans"/>
                <a:cs typeface="Open Sans"/>
                <a:sym typeface="Open Sans"/>
              </a:rPr>
              <a:t>Image source: </a:t>
            </a:r>
            <a:r>
              <a:rPr lang="en" sz="700">
                <a:latin typeface="Open Sans"/>
                <a:ea typeface="Open Sans"/>
                <a:cs typeface="Open Sans"/>
                <a:sym typeface="Open Sans"/>
              </a:rPr>
              <a:t>https://community.atlassian.com/t5/Confluence-questions/Knowledge-graph/qaq-p/1565284</a:t>
            </a:r>
            <a:endParaRPr sz="7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LM as knowledge bases</a:t>
            </a:r>
            <a:endParaRPr sz="2600"/>
          </a:p>
        </p:txBody>
      </p:sp>
      <p:sp>
        <p:nvSpPr>
          <p:cNvPr id="182" name="Google Shape;182;p32"/>
          <p:cNvSpPr/>
          <p:nvPr/>
        </p:nvSpPr>
        <p:spPr>
          <a:xfrm>
            <a:off x="8096850" y="971400"/>
            <a:ext cx="796500" cy="28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550" y="1277425"/>
            <a:ext cx="7206899" cy="2980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LM vs. traditional KBs</a:t>
            </a:r>
            <a:endParaRPr sz="2600"/>
          </a:p>
        </p:txBody>
      </p:sp>
      <p:sp>
        <p:nvSpPr>
          <p:cNvPr id="189" name="Google Shape;189;p33"/>
          <p:cNvSpPr txBox="1"/>
          <p:nvPr>
            <p:ph idx="1" type="body"/>
          </p:nvPr>
        </p:nvSpPr>
        <p:spPr>
          <a:xfrm>
            <a:off x="228600" y="1085850"/>
            <a:ext cx="8763000" cy="3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LMs are pretrained over large amounts of </a:t>
            </a:r>
            <a:r>
              <a:rPr b="1" lang="en" sz="1500"/>
              <a:t>unstructured and unlabeled text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KBs require </a:t>
            </a:r>
            <a:r>
              <a:rPr b="1" lang="en" sz="1500"/>
              <a:t>manual annotation</a:t>
            </a:r>
            <a:r>
              <a:rPr lang="en" sz="1500"/>
              <a:t> or complex NLP pipelines to populate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LMs support more </a:t>
            </a:r>
            <a:r>
              <a:rPr b="1" lang="en" sz="1500"/>
              <a:t>flexible natural language queries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Example: What does the final F in the song U.F.O.F. stand for?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Traditional KB wouldn’t have a field for “final F”; LM may learn this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However, there are also many open challenges to using LMs as KBs: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Hard to interpret</a:t>
            </a:r>
            <a:r>
              <a:rPr lang="en" sz="1500"/>
              <a:t> (i.e., why does the LM produce an answer)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Hard to trust</a:t>
            </a:r>
            <a:r>
              <a:rPr lang="en" sz="1500"/>
              <a:t> (i.e., the LM may produce a realistic, incorrect answer)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Hard to modify</a:t>
            </a:r>
            <a:r>
              <a:rPr lang="en" sz="1500"/>
              <a:t> (i.e., not easy to remove or update knowledge in the LM)</a:t>
            </a:r>
            <a:endParaRPr sz="1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Knowledge Integration Techniques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Knowledge Integration Techniques</a:t>
            </a:r>
            <a:endParaRPr sz="2600"/>
          </a:p>
        </p:txBody>
      </p:sp>
      <p:sp>
        <p:nvSpPr>
          <p:cNvPr id="200" name="Google Shape;200;p35"/>
          <p:cNvSpPr txBox="1"/>
          <p:nvPr>
            <p:ph idx="1" type="body"/>
          </p:nvPr>
        </p:nvSpPr>
        <p:spPr>
          <a:xfrm>
            <a:off x="228600" y="1085850"/>
            <a:ext cx="8763000" cy="3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AutoNum type="arabicPeriod"/>
            </a:pPr>
            <a:r>
              <a:rPr b="1" lang="en" sz="1500"/>
              <a:t>Add pretrained entity embeddings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Idea:  combine the embeddings of the entity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ERNIE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KnowBERT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en" sz="1500"/>
              <a:t>Use an external memory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Idea: use external KBs for helping the prediction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KGLM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kNN-LM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en" sz="1500"/>
              <a:t>Modify the training data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Idea: modify training objective to better learn knowledge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WKLM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ERNIE (not the same as above), salient span masking</a:t>
            </a:r>
            <a:endParaRPr sz="1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Method 1: Add pretrained entity embeddings</a:t>
            </a:r>
            <a:endParaRPr sz="2600"/>
          </a:p>
        </p:txBody>
      </p:sp>
      <p:sp>
        <p:nvSpPr>
          <p:cNvPr id="206" name="Google Shape;206;p36"/>
          <p:cNvSpPr txBox="1"/>
          <p:nvPr>
            <p:ph idx="1" type="body"/>
          </p:nvPr>
        </p:nvSpPr>
        <p:spPr>
          <a:xfrm>
            <a:off x="228600" y="1085850"/>
            <a:ext cx="8763000" cy="3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Facts about the world are usually in terms of entities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Example: </a:t>
            </a:r>
            <a:r>
              <a:rPr lang="en" sz="1500" u="sng"/>
              <a:t>Washington</a:t>
            </a:r>
            <a:r>
              <a:rPr lang="en" sz="1500"/>
              <a:t> was the first president of the </a:t>
            </a:r>
            <a:r>
              <a:rPr lang="en" sz="1500" u="sng"/>
              <a:t>United States</a:t>
            </a:r>
            <a:r>
              <a:rPr lang="en" sz="1500"/>
              <a:t>. 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Pretrained word embeddings </a:t>
            </a:r>
            <a:r>
              <a:rPr b="1" lang="en" sz="1500"/>
              <a:t>do not have</a:t>
            </a:r>
            <a:r>
              <a:rPr lang="en" sz="1500"/>
              <a:t> a notion of entities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For example, different word embeddings for “U.S.A.”, “United States of America” and “America” even though these refer to the same entity 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What if we assign an embedding per entity?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Single entity embedding</a:t>
            </a:r>
            <a:r>
              <a:rPr lang="en" sz="1500"/>
              <a:t> for “U.S.A.”, “United States of America” and “America”</a:t>
            </a:r>
            <a:endParaRPr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Method 1: Add pretrained entity embeddings</a:t>
            </a:r>
            <a:endParaRPr sz="2600"/>
          </a:p>
        </p:txBody>
      </p:sp>
      <p:sp>
        <p:nvSpPr>
          <p:cNvPr id="212" name="Google Shape;212;p37"/>
          <p:cNvSpPr txBox="1"/>
          <p:nvPr>
            <p:ph idx="1" type="body"/>
          </p:nvPr>
        </p:nvSpPr>
        <p:spPr>
          <a:xfrm>
            <a:off x="228600" y="1085850"/>
            <a:ext cx="8763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Entity embeddings can be useful to LMs iff you can do </a:t>
            </a:r>
            <a:r>
              <a:rPr b="1" lang="en" sz="1500"/>
              <a:t>entity linking</a:t>
            </a:r>
            <a:r>
              <a:rPr lang="en" sz="1500"/>
              <a:t> well!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13" name="Google Shape;2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238" y="1685100"/>
            <a:ext cx="6329526" cy="2296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7"/>
          <p:cNvSpPr txBox="1"/>
          <p:nvPr/>
        </p:nvSpPr>
        <p:spPr>
          <a:xfrm>
            <a:off x="152400" y="4324650"/>
            <a:ext cx="826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Bootleg: Chasing the Tail with Self-Supervised Named Entity Disambiguation, Orr et al. 2021, </a:t>
            </a:r>
            <a:r>
              <a:rPr lang="en" sz="9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http://cidrdb.org/cidr2021/papers/cidr2021_paper13.pdf</a:t>
            </a: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Efficient One-Pass End-to-End Entity Linking for Questions, Li et al., 2020, </a:t>
            </a:r>
            <a:r>
              <a:rPr lang="en" sz="9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https://arxiv.org/pdf/2010.02413.pdf</a:t>
            </a: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Method 1: Add pretrained entity embeddings</a:t>
            </a:r>
            <a:endParaRPr sz="2600"/>
          </a:p>
        </p:txBody>
      </p:sp>
      <p:sp>
        <p:nvSpPr>
          <p:cNvPr id="220" name="Google Shape;220;p38"/>
          <p:cNvSpPr txBox="1"/>
          <p:nvPr>
            <p:ph idx="1" type="body"/>
          </p:nvPr>
        </p:nvSpPr>
        <p:spPr>
          <a:xfrm>
            <a:off x="0" y="1053975"/>
            <a:ext cx="4762200" cy="32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Entity embeddings are just like word embeddings, but for entities in a knowledge base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Many techniques for training entity embeddings: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 sz="1200"/>
              <a:t>TransE</a:t>
            </a:r>
            <a:endParaRPr b="1"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Model is trained so that Subject + Relationships = Object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 sz="1200"/>
              <a:t>Wikipedia2Vec</a:t>
            </a:r>
            <a:endParaRPr b="1"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Train just like the skipgram model, where model is trained to predict the connected entities given a entity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Transformer encodings of entity descriptions (e.g., </a:t>
            </a:r>
            <a:r>
              <a:rPr b="1" lang="en" sz="1200"/>
              <a:t>BLINK</a:t>
            </a:r>
            <a:r>
              <a:rPr lang="en" sz="1200"/>
              <a:t>)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Use two BERT encoders, one for </a:t>
            </a:r>
            <a:r>
              <a:rPr b="1" lang="en" sz="1200"/>
              <a:t>encoding the independent entity embedding</a:t>
            </a:r>
            <a:r>
              <a:rPr lang="en" sz="1200"/>
              <a:t>, and </a:t>
            </a:r>
            <a:r>
              <a:rPr b="1" lang="en" sz="1200"/>
              <a:t>another encoder for linking the two entities</a:t>
            </a:r>
            <a:endParaRPr b="1"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21" name="Google Shape;221;p38"/>
          <p:cNvSpPr txBox="1"/>
          <p:nvPr/>
        </p:nvSpPr>
        <p:spPr>
          <a:xfrm>
            <a:off x="152400" y="4400850"/>
            <a:ext cx="8895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pen Sans"/>
                <a:ea typeface="Open Sans"/>
                <a:cs typeface="Open Sans"/>
                <a:sym typeface="Open Sans"/>
              </a:rPr>
              <a:t>Translating Embeddings for Modeling Multi-relational Data, Bordes et al. 2013, </a:t>
            </a:r>
            <a:r>
              <a:rPr lang="en" sz="7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https://papers.nips.cc/paper/2013/hash/1cecc7a77928ca8133fa24680a88d2f9-Abstract.html</a:t>
            </a:r>
            <a:endParaRPr sz="7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pen Sans"/>
                <a:ea typeface="Open Sans"/>
                <a:cs typeface="Open Sans"/>
                <a:sym typeface="Open Sans"/>
              </a:rPr>
              <a:t>Wikipedia2Vec: An Efficient Toolkit for Learning and Visualizing the Embeddings of Words and Entities from Wikipedia, Yamada et al. 2020, </a:t>
            </a:r>
            <a:r>
              <a:rPr lang="en" sz="7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https://aclanthology.org/2020.emnlp-demos.4.pdf</a:t>
            </a:r>
            <a:r>
              <a:rPr lang="en" sz="700">
                <a:latin typeface="Open Sans"/>
                <a:ea typeface="Open Sans"/>
                <a:cs typeface="Open Sans"/>
                <a:sym typeface="Open Sans"/>
              </a:rPr>
              <a:t>  </a:t>
            </a:r>
            <a:endParaRPr sz="7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pen Sans"/>
                <a:ea typeface="Open Sans"/>
                <a:cs typeface="Open Sans"/>
                <a:sym typeface="Open Sans"/>
              </a:rPr>
              <a:t>Scalable Zero-shot Entity Linking with Dense Entity Retrieval, Wu et al., 2020, </a:t>
            </a:r>
            <a:r>
              <a:rPr lang="en" sz="7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https://arxiv.org/pdf/1911.03814v3.pdf</a:t>
            </a:r>
            <a:r>
              <a:rPr lang="en" sz="7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7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2" name="Google Shape;222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8475" y="1720923"/>
            <a:ext cx="4313124" cy="1701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ERNIE: Enhanced Language Representation with Informative Entities [Zhang et al. 2019]</a:t>
            </a:r>
            <a:endParaRPr sz="1600"/>
          </a:p>
        </p:txBody>
      </p:sp>
      <p:sp>
        <p:nvSpPr>
          <p:cNvPr id="228" name="Google Shape;228;p39"/>
          <p:cNvSpPr txBox="1"/>
          <p:nvPr/>
        </p:nvSpPr>
        <p:spPr>
          <a:xfrm>
            <a:off x="152400" y="4553250"/>
            <a:ext cx="889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ERNIE: Enhanced Language Representation with Informative Entities, Zhang et al. 2019, </a:t>
            </a:r>
            <a:r>
              <a:rPr lang="e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https://arxiv.org/pdf/1905.07129.pdf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9" name="Google Shape;22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249" y="1123800"/>
            <a:ext cx="7602074" cy="3429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ERNIE: Enhanced Language Representation with Informative Entities</a:t>
            </a:r>
            <a:endParaRPr sz="1600"/>
          </a:p>
        </p:txBody>
      </p:sp>
      <p:sp>
        <p:nvSpPr>
          <p:cNvPr id="235" name="Google Shape;235;p40"/>
          <p:cNvSpPr txBox="1"/>
          <p:nvPr/>
        </p:nvSpPr>
        <p:spPr>
          <a:xfrm>
            <a:off x="115525" y="1064350"/>
            <a:ext cx="637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Performances on entity typing (using FIGER and Open Entity dataset)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6" name="Google Shape;23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739" y="1985486"/>
            <a:ext cx="3982090" cy="1550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4760" y="1929513"/>
            <a:ext cx="4318442" cy="1627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Announcement</a:t>
            </a:r>
            <a:endParaRPr sz="2600"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228600" y="971550"/>
            <a:ext cx="8763000" cy="34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TA announcements (if any)...</a:t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ERNIE: Enhanced Language Representation with Informative Entities</a:t>
            </a:r>
            <a:endParaRPr sz="1600"/>
          </a:p>
        </p:txBody>
      </p:sp>
      <p:sp>
        <p:nvSpPr>
          <p:cNvPr id="243" name="Google Shape;243;p41"/>
          <p:cNvSpPr txBox="1"/>
          <p:nvPr/>
        </p:nvSpPr>
        <p:spPr>
          <a:xfrm>
            <a:off x="115525" y="1064350"/>
            <a:ext cx="889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Performances on entity relations classification (using FewRel and TACRED dataset)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4" name="Google Shape;24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5163" y="1540750"/>
            <a:ext cx="5613687" cy="278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2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ERNIE: Enhanced Language Representation with Informative Entities</a:t>
            </a:r>
            <a:endParaRPr sz="3100"/>
          </a:p>
        </p:txBody>
      </p:sp>
      <p:sp>
        <p:nvSpPr>
          <p:cNvPr id="250" name="Google Shape;250;p42"/>
          <p:cNvSpPr txBox="1"/>
          <p:nvPr>
            <p:ph idx="1" type="body"/>
          </p:nvPr>
        </p:nvSpPr>
        <p:spPr>
          <a:xfrm>
            <a:off x="228600" y="1085850"/>
            <a:ext cx="8763000" cy="32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Strengths:</a:t>
            </a:r>
            <a:endParaRPr sz="1700"/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Combines entity + context info through fusion layers</a:t>
            </a:r>
            <a:endParaRPr sz="1700"/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Why not just concatenate?  </a:t>
            </a:r>
            <a:endParaRPr sz="1700"/>
          </a:p>
          <a:p>
            <a:pPr indent="-336550" lvl="1" marL="13716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Authors didn’t mention clearly why, but it could be the magnitude of the embeddings values interfering with…</a:t>
            </a:r>
            <a:endParaRPr sz="1700"/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Improves </a:t>
            </a:r>
            <a:r>
              <a:rPr b="1" lang="en" sz="1700"/>
              <a:t>downstream knowledge-driven </a:t>
            </a:r>
            <a:r>
              <a:rPr lang="en" sz="1700"/>
              <a:t>tasks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Limitations</a:t>
            </a:r>
            <a:endParaRPr sz="1700"/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Require text data with </a:t>
            </a:r>
            <a:r>
              <a:rPr b="1" lang="en" sz="1700"/>
              <a:t>entities annotated as input</a:t>
            </a:r>
            <a:r>
              <a:rPr lang="en" sz="1700"/>
              <a:t>, i.e., not really a end-to-end architecture</a:t>
            </a:r>
            <a:endParaRPr sz="17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KnowBERT [Peters et al. 2019]</a:t>
            </a:r>
            <a:endParaRPr sz="2600"/>
          </a:p>
        </p:txBody>
      </p:sp>
      <p:sp>
        <p:nvSpPr>
          <p:cNvPr id="256" name="Google Shape;256;p43"/>
          <p:cNvSpPr txBox="1"/>
          <p:nvPr>
            <p:ph idx="1" type="body"/>
          </p:nvPr>
        </p:nvSpPr>
        <p:spPr>
          <a:xfrm>
            <a:off x="228600" y="1085850"/>
            <a:ext cx="8763000" cy="32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Key idea: pretrain an integrated entity linker (EL) as an extension to BERT</a:t>
            </a:r>
            <a:endParaRPr sz="1600"/>
          </a:p>
          <a:p>
            <a:pPr indent="0" lvl="0" marL="457200" rtl="0" algn="ctr">
              <a:spcBef>
                <a:spcPts val="600"/>
              </a:spcBef>
              <a:spcAft>
                <a:spcPts val="0"/>
              </a:spcAft>
              <a:buNone/>
            </a:pPr>
            <a:br>
              <a:rPr lang="en" sz="1600"/>
            </a:br>
            <a:r>
              <a:rPr lang="en" sz="1600"/>
              <a:t>L</a:t>
            </a:r>
            <a:r>
              <a:rPr baseline="-25000" lang="en" sz="1600"/>
              <a:t>knowBERT</a:t>
            </a:r>
            <a:r>
              <a:rPr lang="en" sz="1600"/>
              <a:t> = L</a:t>
            </a:r>
            <a:r>
              <a:rPr baseline="-25000" lang="en" sz="1600"/>
              <a:t>NSP</a:t>
            </a:r>
            <a:r>
              <a:rPr lang="en" sz="1600"/>
              <a:t> + L</a:t>
            </a:r>
            <a:r>
              <a:rPr baseline="-25000" lang="en" sz="1600"/>
              <a:t>MLM</a:t>
            </a:r>
            <a:r>
              <a:rPr lang="en" sz="1600"/>
              <a:t> + </a:t>
            </a:r>
            <a:r>
              <a:rPr b="1" lang="en" sz="1600">
                <a:solidFill>
                  <a:srgbClr val="0000FF"/>
                </a:solidFill>
              </a:rPr>
              <a:t>L</a:t>
            </a:r>
            <a:r>
              <a:rPr b="1" baseline="-25000" lang="en" sz="1600">
                <a:solidFill>
                  <a:srgbClr val="0000FF"/>
                </a:solidFill>
              </a:rPr>
              <a:t>EL</a:t>
            </a:r>
            <a:endParaRPr b="1" baseline="-25000" sz="16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On downstream tasks, </a:t>
            </a:r>
            <a:r>
              <a:rPr b="1" lang="en" sz="1600"/>
              <a:t>EL predicts entities so entity annotations aren’t required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Hopefully, learning EL can better encode knowledge - shows performance gains over ERNIE on downstream tasks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Like ERNIE, knowBERT uses a fusion layer to combine entity and context information and adds a knowledge pretraining task</a:t>
            </a:r>
            <a:endParaRPr sz="1600"/>
          </a:p>
        </p:txBody>
      </p:sp>
      <p:sp>
        <p:nvSpPr>
          <p:cNvPr id="257" name="Google Shape;257;p43"/>
          <p:cNvSpPr txBox="1"/>
          <p:nvPr/>
        </p:nvSpPr>
        <p:spPr>
          <a:xfrm>
            <a:off x="152400" y="4553250"/>
            <a:ext cx="8895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Knowledge Enhanced Contextual Word Representations, Peters et al. 2019,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https://aclanthology.org/D19-1005.pdf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Method 2: Use an external memory</a:t>
            </a:r>
            <a:endParaRPr sz="2600"/>
          </a:p>
        </p:txBody>
      </p:sp>
      <p:sp>
        <p:nvSpPr>
          <p:cNvPr id="263" name="Google Shape;263;p44"/>
          <p:cNvSpPr txBox="1"/>
          <p:nvPr>
            <p:ph idx="1" type="body"/>
          </p:nvPr>
        </p:nvSpPr>
        <p:spPr>
          <a:xfrm>
            <a:off x="228600" y="1085850"/>
            <a:ext cx="8763000" cy="3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Previous methods rely on the pretrained entity embeddings to encode the factual knowledge from KBs for the language model.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Question</a:t>
            </a:r>
            <a:r>
              <a:rPr lang="en" sz="1500"/>
              <a:t>: Are there more </a:t>
            </a:r>
            <a:r>
              <a:rPr b="1" lang="en" sz="1500"/>
              <a:t>direct ways</a:t>
            </a:r>
            <a:r>
              <a:rPr lang="en" sz="1500"/>
              <a:t> than pretrained entity embeddings to provide the model factual knowledge?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Answer</a:t>
            </a:r>
            <a:r>
              <a:rPr lang="en" sz="1500"/>
              <a:t>: Yes! Give the model access to an external memory (a key-value store with access to KG triples or context information) and </a:t>
            </a:r>
            <a:r>
              <a:rPr b="1" lang="en" sz="1500"/>
              <a:t>simply copy them when they are applicable</a:t>
            </a:r>
            <a:endParaRPr b="1"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Clr>
                <a:srgbClr val="005EF6"/>
              </a:buClr>
              <a:buSzPts val="1500"/>
              <a:buChar char="●"/>
            </a:pPr>
            <a:r>
              <a:rPr lang="en" sz="1500">
                <a:solidFill>
                  <a:srgbClr val="005EF6"/>
                </a:solidFill>
              </a:rPr>
              <a:t>Advantages:</a:t>
            </a:r>
            <a:endParaRPr sz="1500">
              <a:solidFill>
                <a:srgbClr val="005EF6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1500"/>
              <a:buChar char="○"/>
            </a:pPr>
            <a:r>
              <a:rPr lang="en" sz="1500">
                <a:solidFill>
                  <a:srgbClr val="005EF6"/>
                </a:solidFill>
              </a:rPr>
              <a:t>Can better support injecting and updating factual knowledge</a:t>
            </a:r>
            <a:endParaRPr sz="1500">
              <a:solidFill>
                <a:srgbClr val="005EF6"/>
              </a:solidFill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1500"/>
              <a:buChar char="■"/>
            </a:pPr>
            <a:r>
              <a:rPr lang="en" sz="1500">
                <a:solidFill>
                  <a:srgbClr val="005EF6"/>
                </a:solidFill>
              </a:rPr>
              <a:t>Often without more pretraining!</a:t>
            </a:r>
            <a:endParaRPr sz="1500">
              <a:solidFill>
                <a:srgbClr val="005EF6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1500"/>
              <a:buChar char="○"/>
            </a:pPr>
            <a:r>
              <a:rPr lang="en" sz="1500">
                <a:solidFill>
                  <a:srgbClr val="005EF6"/>
                </a:solidFill>
              </a:rPr>
              <a:t>More interpretable</a:t>
            </a:r>
            <a:endParaRPr sz="1500">
              <a:solidFill>
                <a:srgbClr val="005EF6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KGLM [Logan et al., ACL 2019]</a:t>
            </a:r>
            <a:endParaRPr sz="2600"/>
          </a:p>
        </p:txBody>
      </p:sp>
      <p:sp>
        <p:nvSpPr>
          <p:cNvPr id="269" name="Google Shape;269;p45"/>
          <p:cNvSpPr txBox="1"/>
          <p:nvPr>
            <p:ph idx="1" type="body"/>
          </p:nvPr>
        </p:nvSpPr>
        <p:spPr>
          <a:xfrm>
            <a:off x="228600" y="1085850"/>
            <a:ext cx="8763000" cy="3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Ok, so in the case of predicting next words, can I just look up the knowledge graph for answer?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Yes, but it’s very computationally expensive!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Solution:  Maintain a local knowledge graph</a:t>
            </a:r>
            <a:endParaRPr sz="14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Idea:  Run over the sequence.  Build a local knowledge graph as you go. Train the model so that it is able to know whether is a (1) new entity, (2) relation to an existing entity, and (3) not an entity</a:t>
            </a:r>
            <a:endParaRPr sz="14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If it is a </a:t>
            </a:r>
            <a:r>
              <a:rPr b="1" lang="en" sz="1400"/>
              <a:t>new entity</a:t>
            </a:r>
            <a:r>
              <a:rPr lang="en" sz="1400"/>
              <a:t>, look through the full knowledge graph and then find all the possible aliases and then determine the best answer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Add this information to a dynamically growing local graph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If it is </a:t>
            </a:r>
            <a:r>
              <a:rPr b="1" lang="en" sz="1400"/>
              <a:t>a relation to an </a:t>
            </a:r>
            <a:r>
              <a:rPr b="1" lang="en" sz="1400"/>
              <a:t>existing entity</a:t>
            </a:r>
            <a:r>
              <a:rPr lang="en" sz="1400"/>
              <a:t>, look up the local knowledge graph, and see which relation makes most sense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If it is </a:t>
            </a:r>
            <a:r>
              <a:rPr b="1" lang="en" sz="1400"/>
              <a:t>not an entity</a:t>
            </a:r>
            <a:r>
              <a:rPr lang="en" sz="1400"/>
              <a:t>, simply do the usual distribution over all vocabularies</a:t>
            </a:r>
            <a:endParaRPr sz="1400"/>
          </a:p>
        </p:txBody>
      </p:sp>
      <p:sp>
        <p:nvSpPr>
          <p:cNvPr id="270" name="Google Shape;270;p45"/>
          <p:cNvSpPr txBox="1"/>
          <p:nvPr/>
        </p:nvSpPr>
        <p:spPr>
          <a:xfrm>
            <a:off x="228600" y="4598250"/>
            <a:ext cx="883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Barack’s Wife Hillary: Using Knowledge Graphs for Fact-Aware Language Modeling, Logan et al., 2019, </a:t>
            </a:r>
            <a:r>
              <a:rPr lang="e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https://aclanthology.org/P19-1598/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300">
              <a:solidFill>
                <a:srgbClr val="446E9B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KGLM</a:t>
            </a:r>
            <a:endParaRPr sz="2600"/>
          </a:p>
        </p:txBody>
      </p:sp>
      <p:pic>
        <p:nvPicPr>
          <p:cNvPr id="276" name="Google Shape;27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2125"/>
            <a:ext cx="8839204" cy="2805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KGLM</a:t>
            </a:r>
            <a:endParaRPr sz="2600"/>
          </a:p>
        </p:txBody>
      </p:sp>
      <p:pic>
        <p:nvPicPr>
          <p:cNvPr id="282" name="Google Shape;28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950" y="1024250"/>
            <a:ext cx="5892091" cy="357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KGLM</a:t>
            </a:r>
            <a:endParaRPr sz="2600"/>
          </a:p>
        </p:txBody>
      </p:sp>
      <p:sp>
        <p:nvSpPr>
          <p:cNvPr id="288" name="Google Shape;288;p48"/>
          <p:cNvSpPr txBox="1"/>
          <p:nvPr>
            <p:ph idx="1" type="body"/>
          </p:nvPr>
        </p:nvSpPr>
        <p:spPr>
          <a:xfrm>
            <a:off x="228600" y="1085850"/>
            <a:ext cx="8763000" cy="3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6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Outperforms GPT-2 and AWD-LSTM (some kind of regularized LSTM) on a fact completion task</a:t>
            </a:r>
            <a:endParaRPr sz="19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6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Qualitatively, compare to GPT-2, KGLM tends to predict more specific tokens (GPT-2 predicts more popular, generic tokens)</a:t>
            </a:r>
            <a:endParaRPr sz="19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6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Supports modifying/updating facts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Modifying the KG has a direct change in the predictions</a:t>
            </a:r>
            <a:endParaRPr sz="19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Nearest Neighbor LM [Khandelwal et al., ICLR 2020]</a:t>
            </a:r>
            <a:endParaRPr sz="2600"/>
          </a:p>
        </p:txBody>
      </p:sp>
      <p:sp>
        <p:nvSpPr>
          <p:cNvPr id="294" name="Google Shape;294;p49"/>
          <p:cNvSpPr txBox="1"/>
          <p:nvPr>
            <p:ph idx="1" type="body"/>
          </p:nvPr>
        </p:nvSpPr>
        <p:spPr>
          <a:xfrm>
            <a:off x="228600" y="1085850"/>
            <a:ext cx="8763000" cy="3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Idea: </a:t>
            </a:r>
            <a:r>
              <a:rPr b="1" lang="en" sz="1500"/>
              <a:t>learning the similarities between text sequences</a:t>
            </a:r>
            <a:r>
              <a:rPr lang="en" sz="1500"/>
              <a:t> is easier than predicting the next word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Example: “Dickens is the author of _____” = “Dickens wrote ______”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So, store all representations of text sequences in a nearest neighbor datastore!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At inference: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Find the k most similar sequences of text in the datastore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Retrieve the corresponding values (i.e., the next word) for the k sequences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Combine the </a:t>
            </a:r>
            <a:r>
              <a:rPr b="1" lang="en" sz="1500"/>
              <a:t>kNN probabilities and LM probabilities</a:t>
            </a:r>
            <a:r>
              <a:rPr lang="en" sz="1500"/>
              <a:t> for the final prediction</a:t>
            </a:r>
            <a:endParaRPr sz="1500"/>
          </a:p>
        </p:txBody>
      </p:sp>
      <p:sp>
        <p:nvSpPr>
          <p:cNvPr id="295" name="Google Shape;295;p49"/>
          <p:cNvSpPr txBox="1"/>
          <p:nvPr/>
        </p:nvSpPr>
        <p:spPr>
          <a:xfrm>
            <a:off x="152400" y="4598250"/>
            <a:ext cx="883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1283"/>
              </a:lnSpc>
              <a:spcBef>
                <a:spcPts val="600"/>
              </a:spcBef>
              <a:spcAft>
                <a:spcPts val="90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Generalization through Memorization: Nearest Neighbor Language Models, Khandelwal et al., 2020, </a:t>
            </a:r>
            <a:r>
              <a:rPr lang="e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https://arxiv.org/pdf/1911.00172.pdf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300">
              <a:solidFill>
                <a:srgbClr val="446E9B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P(y|x) = \lambda P_{\text{kNN}}(y|x) + (1 - \lambda)P_{\text{LM}}(y|x)" id="296" name="Google Shape;29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8239" y="3399525"/>
            <a:ext cx="4923725" cy="2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Nearest Neighbor LM</a:t>
            </a:r>
            <a:endParaRPr sz="2600"/>
          </a:p>
        </p:txBody>
      </p:sp>
      <p:sp>
        <p:nvSpPr>
          <p:cNvPr id="302" name="Google Shape;302;p50"/>
          <p:cNvSpPr txBox="1"/>
          <p:nvPr>
            <p:ph idx="1" type="body"/>
          </p:nvPr>
        </p:nvSpPr>
        <p:spPr>
          <a:xfrm>
            <a:off x="152400" y="3829050"/>
            <a:ext cx="8763000" cy="4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/>
              <a:t>Note that </a:t>
            </a:r>
            <a:r>
              <a:rPr i="1" lang="en" sz="1300"/>
              <a:t>f</a:t>
            </a:r>
            <a:r>
              <a:rPr lang="en" sz="1300"/>
              <a:t> here is a transformer-based model, </a:t>
            </a:r>
            <a:r>
              <a:rPr i="1" lang="en" sz="1300"/>
              <a:t>d</a:t>
            </a:r>
            <a:r>
              <a:rPr lang="en" sz="1300"/>
              <a:t> here is simple L</a:t>
            </a:r>
            <a:r>
              <a:rPr baseline="30000" lang="en" sz="1300"/>
              <a:t>2</a:t>
            </a:r>
            <a:r>
              <a:rPr lang="en" sz="1300"/>
              <a:t> distance</a:t>
            </a:r>
            <a:endParaRPr sz="1300"/>
          </a:p>
        </p:txBody>
      </p:sp>
      <p:pic>
        <p:nvPicPr>
          <p:cNvPr id="303" name="Google Shape;30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71450"/>
            <a:ext cx="8482070" cy="246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Suggested Readings</a:t>
            </a:r>
            <a:endParaRPr sz="2600"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3"/>
              </a:rPr>
              <a:t>ERNIE: Enhanced Language Representation with Informative Entities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4"/>
              </a:rPr>
              <a:t>Barack’s Wife Hillary: Using Knowledge Graphs for Fact-Aware Language Modeling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5"/>
              </a:rPr>
              <a:t>Pretrained Encyclopedia: Weakly Supervised Knowledge-Pretrained Language Model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6"/>
              </a:rPr>
              <a:t>Language Models as Knowledge Bases?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Method 3: Modify the training data</a:t>
            </a:r>
            <a:endParaRPr sz="2600"/>
          </a:p>
        </p:txBody>
      </p:sp>
      <p:sp>
        <p:nvSpPr>
          <p:cNvPr id="309" name="Google Shape;309;p51"/>
          <p:cNvSpPr txBox="1"/>
          <p:nvPr>
            <p:ph idx="1" type="body"/>
          </p:nvPr>
        </p:nvSpPr>
        <p:spPr>
          <a:xfrm>
            <a:off x="228600" y="1085850"/>
            <a:ext cx="8763000" cy="3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Previous methods incorporated knowledge explicitly through pretrained embeddings and/or an external memory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Question</a:t>
            </a:r>
            <a:r>
              <a:rPr lang="en" sz="1500"/>
              <a:t>: Can knowledge also be incorporated implicitly through the unstructured text?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Answer</a:t>
            </a:r>
            <a:r>
              <a:rPr lang="en" sz="1500"/>
              <a:t>: Yes! Mask or corrupt the data to introduce additional training tasks that require factual knowledge</a:t>
            </a:r>
            <a:endParaRPr b="1"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Clr>
                <a:srgbClr val="005EF6"/>
              </a:buClr>
              <a:buSzPts val="1500"/>
              <a:buChar char="●"/>
            </a:pPr>
            <a:r>
              <a:rPr lang="en" sz="1500">
                <a:solidFill>
                  <a:srgbClr val="005EF6"/>
                </a:solidFill>
              </a:rPr>
              <a:t>Advantages:</a:t>
            </a:r>
            <a:endParaRPr sz="1500">
              <a:solidFill>
                <a:srgbClr val="005EF6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1500"/>
              <a:buChar char="○"/>
            </a:pPr>
            <a:r>
              <a:rPr lang="en" sz="1500">
                <a:solidFill>
                  <a:srgbClr val="005EF6"/>
                </a:solidFill>
              </a:rPr>
              <a:t>No additional memory/computation requirements</a:t>
            </a:r>
            <a:endParaRPr sz="1500">
              <a:solidFill>
                <a:srgbClr val="005EF6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1500"/>
              <a:buChar char="○"/>
            </a:pPr>
            <a:r>
              <a:rPr lang="en" sz="1500">
                <a:solidFill>
                  <a:srgbClr val="005EF6"/>
                </a:solidFill>
              </a:rPr>
              <a:t>No modification of the architecture required</a:t>
            </a:r>
            <a:endParaRPr sz="1500">
              <a:solidFill>
                <a:srgbClr val="005EF6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2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Pretrained Encyclopedia: Weakly Supervised Knowledge-Pretrained Language Model (WKLM) [Xiong et al., ICLR 2020]</a:t>
            </a:r>
            <a:endParaRPr sz="2000"/>
          </a:p>
        </p:txBody>
      </p:sp>
      <p:sp>
        <p:nvSpPr>
          <p:cNvPr id="315" name="Google Shape;315;p52"/>
          <p:cNvSpPr txBox="1"/>
          <p:nvPr>
            <p:ph idx="1" type="body"/>
          </p:nvPr>
        </p:nvSpPr>
        <p:spPr>
          <a:xfrm>
            <a:off x="228600" y="1227800"/>
            <a:ext cx="8763000" cy="3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Key idea: train the model to distinguish between </a:t>
            </a:r>
            <a:r>
              <a:rPr b="1" lang="en" sz="1500"/>
              <a:t>true</a:t>
            </a:r>
            <a:r>
              <a:rPr lang="en" sz="1500"/>
              <a:t> and </a:t>
            </a:r>
            <a:r>
              <a:rPr b="1" lang="en" sz="1500"/>
              <a:t>false</a:t>
            </a:r>
            <a:r>
              <a:rPr lang="en" sz="1500"/>
              <a:t> knowledge</a:t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Replace mentions</a:t>
            </a:r>
            <a:r>
              <a:rPr lang="en" sz="1500"/>
              <a:t> in the text with mentions that refer to different entities of the </a:t>
            </a:r>
            <a:r>
              <a:rPr b="1" lang="en" sz="1500"/>
              <a:t>same type</a:t>
            </a:r>
            <a:r>
              <a:rPr lang="en" sz="1500"/>
              <a:t> to create </a:t>
            </a:r>
            <a:r>
              <a:rPr b="1" lang="en" sz="1500"/>
              <a:t>negative knowledge statements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Model predicts if entity has been replaced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Type-constraint is intended to enforce linguistically correct sentences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True</a:t>
            </a:r>
            <a:r>
              <a:rPr lang="en" sz="1500"/>
              <a:t> knowledge statement: 		</a:t>
            </a:r>
            <a:r>
              <a:rPr b="1" lang="en" sz="1500" u="sng">
                <a:solidFill>
                  <a:srgbClr val="0000FF"/>
                </a:solidFill>
              </a:rPr>
              <a:t>J.K.Rowling</a:t>
            </a:r>
            <a:r>
              <a:rPr lang="en" sz="1500"/>
              <a:t> is the author of Harry Potter.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Negative</a:t>
            </a:r>
            <a:r>
              <a:rPr lang="en" sz="1500"/>
              <a:t> knowledge statement:	</a:t>
            </a:r>
            <a:r>
              <a:rPr b="1" lang="en" sz="1500" u="sng">
                <a:solidFill>
                  <a:srgbClr val="FF0000"/>
                </a:solidFill>
              </a:rPr>
              <a:t>J.R.R. Tolkien</a:t>
            </a:r>
            <a:r>
              <a:rPr lang="en" sz="1500"/>
              <a:t> is the author of Harry Potter</a:t>
            </a:r>
            <a:endParaRPr sz="1500"/>
          </a:p>
        </p:txBody>
      </p:sp>
      <p:sp>
        <p:nvSpPr>
          <p:cNvPr id="316" name="Google Shape;316;p52"/>
          <p:cNvSpPr txBox="1"/>
          <p:nvPr/>
        </p:nvSpPr>
        <p:spPr>
          <a:xfrm>
            <a:off x="228600" y="4510550"/>
            <a:ext cx="891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Pretrained Encyclopedia: Weakly Supervised Knowledge-Pretrained Language Model, Xiong et al.,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https://arxiv.org/pdf/1912.09637.pdf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Pretrained Encyclopedia: Weakly Supervised Knowledge-Pretrained Language Model (WKLM) [Xiong et al., ICLR 2020]</a:t>
            </a:r>
            <a:endParaRPr sz="2000"/>
          </a:p>
        </p:txBody>
      </p:sp>
      <p:sp>
        <p:nvSpPr>
          <p:cNvPr id="322" name="Google Shape;322;p53"/>
          <p:cNvSpPr txBox="1"/>
          <p:nvPr/>
        </p:nvSpPr>
        <p:spPr>
          <a:xfrm>
            <a:off x="228600" y="4510550"/>
            <a:ext cx="891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Pretrained Encyclopedia: Weakly Supervised Knowledge-Pretrained Language Model, Xiong et al.,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https://arxiv.org/pdf/1912.09637.pdf</a:t>
            </a:r>
            <a:r>
              <a:rPr lang="en" sz="1100"/>
              <a:t> </a:t>
            </a:r>
            <a:endParaRPr sz="1100"/>
          </a:p>
        </p:txBody>
      </p:sp>
      <p:pic>
        <p:nvPicPr>
          <p:cNvPr id="323" name="Google Shape;32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0600" y="1114105"/>
            <a:ext cx="6491401" cy="338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Pretrained Encyclopedia: Weakly Supervised Knowledge-Pretrained Language Model (WKLM)</a:t>
            </a:r>
            <a:endParaRPr sz="2000"/>
          </a:p>
        </p:txBody>
      </p:sp>
      <p:sp>
        <p:nvSpPr>
          <p:cNvPr id="329" name="Google Shape;329;p54"/>
          <p:cNvSpPr txBox="1"/>
          <p:nvPr>
            <p:ph idx="1" type="body"/>
          </p:nvPr>
        </p:nvSpPr>
        <p:spPr>
          <a:xfrm>
            <a:off x="228600" y="1227800"/>
            <a:ext cx="8763000" cy="15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Improved over BERT and GPT-2 in fact completion tasks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Improves over ERNIE on a downstream task (entity typing)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Ablation experiments (i.e., removing some components experiment)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MLM loss is essential for downstream task performance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WKLM outperforms training longer with just MLM loss</a:t>
            </a:r>
            <a:endParaRPr sz="1500"/>
          </a:p>
        </p:txBody>
      </p:sp>
      <p:pic>
        <p:nvPicPr>
          <p:cNvPr id="330" name="Google Shape;3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625" y="2804952"/>
            <a:ext cx="6416949" cy="15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ERNIE: Enhanced Representation through Knowledge Integration [Sun et al., arXiv 2019]  (another ERNIE paper)</a:t>
            </a:r>
            <a:endParaRPr sz="2000"/>
          </a:p>
        </p:txBody>
      </p:sp>
      <p:sp>
        <p:nvSpPr>
          <p:cNvPr id="336" name="Google Shape;336;p55"/>
          <p:cNvSpPr txBox="1"/>
          <p:nvPr/>
        </p:nvSpPr>
        <p:spPr>
          <a:xfrm>
            <a:off x="152400" y="4510550"/>
            <a:ext cx="891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1283"/>
              </a:lnSpc>
              <a:spcBef>
                <a:spcPts val="600"/>
              </a:spcBef>
              <a:spcAft>
                <a:spcPts val="90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ERNIE: Enhanced Representation through Knowledge Integration, Sun et al.,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https://arxiv.org/abs/1904.09223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7" name="Google Shape;33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7588" y="1076250"/>
            <a:ext cx="5785027" cy="335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REALM: Retrieval-Augmented Language Model Pre-Training [Guu et al., ICML 2020] </a:t>
            </a:r>
            <a:endParaRPr sz="1700"/>
          </a:p>
        </p:txBody>
      </p:sp>
      <p:sp>
        <p:nvSpPr>
          <p:cNvPr id="343" name="Google Shape;343;p56"/>
          <p:cNvSpPr txBox="1"/>
          <p:nvPr/>
        </p:nvSpPr>
        <p:spPr>
          <a:xfrm>
            <a:off x="152400" y="4510550"/>
            <a:ext cx="891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1283"/>
              </a:lnSpc>
              <a:spcBef>
                <a:spcPts val="600"/>
              </a:spcBef>
              <a:spcAft>
                <a:spcPts val="90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REALM: Retrieval-Augmented Language Model Pre-Training, Guu et al.,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https://arxiv.org/pdf/2002.08909.pdf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4" name="Google Shape;34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40000"/>
            <a:ext cx="8839203" cy="2849364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6"/>
          <p:cNvSpPr txBox="1"/>
          <p:nvPr>
            <p:ph idx="1" type="body"/>
          </p:nvPr>
        </p:nvSpPr>
        <p:spPr>
          <a:xfrm>
            <a:off x="152400" y="999200"/>
            <a:ext cx="8763000" cy="7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Salient span masking</a:t>
            </a:r>
            <a:r>
              <a:rPr lang="en" sz="1500"/>
              <a:t> - focus on examples that require world knowledge to predict the masked tokens (e.g., location, date)</a:t>
            </a:r>
            <a:endParaRPr sz="15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REALM: Retrieval-Augmented Language Model Pre-Training</a:t>
            </a:r>
            <a:endParaRPr sz="1700"/>
          </a:p>
        </p:txBody>
      </p:sp>
      <p:sp>
        <p:nvSpPr>
          <p:cNvPr id="351" name="Google Shape;351;p57"/>
          <p:cNvSpPr txBox="1"/>
          <p:nvPr>
            <p:ph idx="1" type="body"/>
          </p:nvPr>
        </p:nvSpPr>
        <p:spPr>
          <a:xfrm>
            <a:off x="152400" y="999200"/>
            <a:ext cx="8763000" cy="7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Through the </a:t>
            </a:r>
            <a:r>
              <a:rPr b="1" lang="en" sz="1600"/>
              <a:t>ablation experiments</a:t>
            </a:r>
            <a:r>
              <a:rPr lang="en" sz="1600"/>
              <a:t>, it is clear that span salient masking creates a huge difference (REALM vs. REALM with random uniform masks vs. random span masks)</a:t>
            </a:r>
            <a:endParaRPr sz="1600"/>
          </a:p>
        </p:txBody>
      </p:sp>
      <p:pic>
        <p:nvPicPr>
          <p:cNvPr id="352" name="Google Shape;35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9125" y="1894400"/>
            <a:ext cx="3769538" cy="246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Evaluating knowledge in LMs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LAnguage Model Analysis (LAMA) Probe [Petroni et al., EMNLP 2019]</a:t>
            </a:r>
            <a:endParaRPr sz="2100"/>
          </a:p>
        </p:txBody>
      </p:sp>
      <p:sp>
        <p:nvSpPr>
          <p:cNvPr id="363" name="Google Shape;363;p59"/>
          <p:cNvSpPr txBox="1"/>
          <p:nvPr>
            <p:ph idx="1" type="body"/>
          </p:nvPr>
        </p:nvSpPr>
        <p:spPr>
          <a:xfrm>
            <a:off x="76200" y="857250"/>
            <a:ext cx="9067800" cy="14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6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How much relational (commonsense and factual) knowledge is already in off-the-shelf language models </a:t>
            </a:r>
            <a:r>
              <a:rPr b="1" lang="en" sz="1300"/>
              <a:t>without further fine-tuning.</a:t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Manually constructed a set of </a:t>
            </a:r>
            <a:r>
              <a:rPr b="1" lang="en" sz="1300"/>
              <a:t>fill-in-the-blank</a:t>
            </a:r>
            <a:r>
              <a:rPr b="1" lang="en" sz="1300"/>
              <a:t> statements</a:t>
            </a:r>
            <a:endParaRPr b="1"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basically the same as salient span masking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Authors tested on using several datasets - </a:t>
            </a:r>
            <a:r>
              <a:rPr b="1" lang="en" sz="1300"/>
              <a:t>Google-RE</a:t>
            </a:r>
            <a:r>
              <a:rPr lang="en" sz="1300"/>
              <a:t> (60K facts from Wikipedia), </a:t>
            </a:r>
            <a:r>
              <a:rPr b="1" lang="en" sz="1300"/>
              <a:t>T-REx</a:t>
            </a:r>
            <a:r>
              <a:rPr lang="en" sz="1300"/>
              <a:t> (subset of Wikidata triples), </a:t>
            </a:r>
            <a:r>
              <a:rPr b="1" lang="en" sz="1300"/>
              <a:t>ConceptNet</a:t>
            </a:r>
            <a:r>
              <a:rPr lang="en" sz="1300"/>
              <a:t> (multilingual base), </a:t>
            </a:r>
            <a:r>
              <a:rPr b="1" lang="en" sz="1300"/>
              <a:t>SQuAD</a:t>
            </a:r>
            <a:r>
              <a:rPr lang="en" sz="1300"/>
              <a:t> (popular question answering dataset)</a:t>
            </a:r>
            <a:endParaRPr sz="1300"/>
          </a:p>
        </p:txBody>
      </p:sp>
      <p:pic>
        <p:nvPicPr>
          <p:cNvPr id="364" name="Google Shape;36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9625" y="2271150"/>
            <a:ext cx="4780927" cy="2336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59"/>
          <p:cNvSpPr txBox="1"/>
          <p:nvPr/>
        </p:nvSpPr>
        <p:spPr>
          <a:xfrm>
            <a:off x="228600" y="4606427"/>
            <a:ext cx="828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Language Models as Knowledge Bases? Petroni et al., 2019, </a:t>
            </a:r>
            <a:r>
              <a:rPr lang="en" sz="1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https://aclanthology.org/D19-1250.pdf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LAnguage Model Analysis (LAMA) Probe</a:t>
            </a:r>
            <a:endParaRPr sz="2100"/>
          </a:p>
        </p:txBody>
      </p:sp>
      <p:sp>
        <p:nvSpPr>
          <p:cNvPr id="371" name="Google Shape;371;p60"/>
          <p:cNvSpPr txBox="1"/>
          <p:nvPr>
            <p:ph idx="1" type="body"/>
          </p:nvPr>
        </p:nvSpPr>
        <p:spPr>
          <a:xfrm>
            <a:off x="76200" y="1009650"/>
            <a:ext cx="9067800" cy="34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Limitations</a:t>
            </a:r>
            <a:r>
              <a:rPr lang="en" sz="1500"/>
              <a:t>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Hard to understand </a:t>
            </a:r>
            <a:r>
              <a:rPr b="1" lang="en" sz="1500"/>
              <a:t>why models perform well</a:t>
            </a:r>
            <a:r>
              <a:rPr lang="en" sz="1500"/>
              <a:t> when they do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BERT-large may be </a:t>
            </a:r>
            <a:r>
              <a:rPr b="1" lang="en" sz="1500"/>
              <a:t>memorizing</a:t>
            </a:r>
            <a:r>
              <a:rPr lang="en" sz="1500"/>
              <a:t>, NOT </a:t>
            </a:r>
            <a:r>
              <a:rPr b="1" lang="en" sz="1500"/>
              <a:t>understanding / knowing</a:t>
            </a:r>
            <a:r>
              <a:rPr lang="en" sz="1500"/>
              <a:t>!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LM is very sensitive to the </a:t>
            </a:r>
            <a:r>
              <a:rPr b="1" lang="en" sz="1500"/>
              <a:t>phrasing</a:t>
            </a:r>
            <a:r>
              <a:rPr lang="en" sz="1500"/>
              <a:t> of the statement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LAMA has only one manually defined templates for each relation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This means probe results are a lower bound on knowledge encoded in the LM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Solution</a:t>
            </a:r>
            <a:r>
              <a:rPr lang="en" sz="1500"/>
              <a:t>: Remove examples from LAMA that can be answered without relational knowledge (e.g., “Pope Francis is a pope”) [Poerner et al., EMNLP 2020) - (a.k.a LAMA-UHN)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Knowledge-enhanced model score drops only &lt;1%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BERT’s score drops even more (8%) with LAMA-UHN</a:t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Knowledge-driven downstream tasks [Peters et al., ACL 2019]</a:t>
            </a:r>
            <a:endParaRPr sz="2100"/>
          </a:p>
        </p:txBody>
      </p:sp>
      <p:sp>
        <p:nvSpPr>
          <p:cNvPr id="377" name="Google Shape;377;p61"/>
          <p:cNvSpPr txBox="1"/>
          <p:nvPr>
            <p:ph idx="1" type="body"/>
          </p:nvPr>
        </p:nvSpPr>
        <p:spPr>
          <a:xfrm>
            <a:off x="76200" y="1009650"/>
            <a:ext cx="9067800" cy="34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previous method (e.g., LAMA) is very intrinsic, we can also look at more extrinsic evaluation….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Measures how well the knowledge-enhanced LM </a:t>
            </a:r>
            <a:r>
              <a:rPr b="1" lang="en" sz="1600"/>
              <a:t>transfer its knowledge</a:t>
            </a:r>
            <a:r>
              <a:rPr lang="en" sz="1600"/>
              <a:t> to downstream tasks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</a:t>
            </a:r>
            <a:r>
              <a:rPr b="1" lang="en" sz="1600"/>
              <a:t>bad news</a:t>
            </a:r>
            <a:r>
              <a:rPr lang="en" sz="1600"/>
              <a:t> is that unlike probes, this evaluation usually requires finetuning the LM on downstream tasks.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Common tasks for assessing knowledge: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 sz="1600"/>
              <a:t>Relation extraction</a:t>
            </a:r>
            <a:endParaRPr b="1"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Example: [Bill Gates] was born in [Seattle]; </a:t>
            </a:r>
            <a:r>
              <a:rPr lang="en" sz="1600">
                <a:solidFill>
                  <a:srgbClr val="FF00FF"/>
                </a:solidFill>
              </a:rPr>
              <a:t>label: city of birth</a:t>
            </a:r>
            <a:endParaRPr sz="1600">
              <a:solidFill>
                <a:srgbClr val="FF00F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 sz="1600"/>
              <a:t>Entity typing</a:t>
            </a:r>
            <a:endParaRPr b="1"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Example: [Alice] robbed the bank; </a:t>
            </a:r>
            <a:r>
              <a:rPr lang="en" sz="1600">
                <a:solidFill>
                  <a:srgbClr val="FF00FF"/>
                </a:solidFill>
              </a:rPr>
              <a:t>label: criminal</a:t>
            </a:r>
            <a:endParaRPr sz="1600">
              <a:solidFill>
                <a:srgbClr val="FF00F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 sz="1600"/>
              <a:t>Question answering</a:t>
            </a:r>
            <a:endParaRPr b="1"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Example: “What kind of forest is the Amazon?”; </a:t>
            </a:r>
            <a:r>
              <a:rPr lang="en" sz="1600">
                <a:solidFill>
                  <a:srgbClr val="FF00FF"/>
                </a:solidFill>
              </a:rPr>
              <a:t>label: “moist broadleaf forest”</a:t>
            </a:r>
            <a:endParaRPr sz="1600">
              <a:solidFill>
                <a:srgbClr val="FF00FF"/>
              </a:solidFill>
            </a:endParaRPr>
          </a:p>
        </p:txBody>
      </p:sp>
      <p:sp>
        <p:nvSpPr>
          <p:cNvPr id="378" name="Google Shape;378;p61"/>
          <p:cNvSpPr txBox="1"/>
          <p:nvPr/>
        </p:nvSpPr>
        <p:spPr>
          <a:xfrm>
            <a:off x="228600" y="4606427"/>
            <a:ext cx="828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Knowledge Enhanced Contextual Word Representations, Peters et al. 2019, </a:t>
            </a:r>
            <a:r>
              <a:rPr lang="e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https://aclanthology.org/D19-1005.pdf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Knowledge-driven downstream tasks</a:t>
            </a:r>
            <a:endParaRPr sz="2100"/>
          </a:p>
        </p:txBody>
      </p:sp>
      <p:sp>
        <p:nvSpPr>
          <p:cNvPr id="384" name="Google Shape;384;p62"/>
          <p:cNvSpPr txBox="1"/>
          <p:nvPr>
            <p:ph idx="1" type="body"/>
          </p:nvPr>
        </p:nvSpPr>
        <p:spPr>
          <a:xfrm>
            <a:off x="76200" y="1009650"/>
            <a:ext cx="9067800" cy="4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Results on testing some models on </a:t>
            </a:r>
            <a:r>
              <a:rPr b="1" lang="en" sz="1500"/>
              <a:t>relation extraction</a:t>
            </a:r>
            <a:endParaRPr b="1" sz="1500">
              <a:solidFill>
                <a:srgbClr val="FF00FF"/>
              </a:solidFill>
            </a:endParaRPr>
          </a:p>
        </p:txBody>
      </p:sp>
      <p:pic>
        <p:nvPicPr>
          <p:cNvPr id="385" name="Google Shape;38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263" y="1692377"/>
            <a:ext cx="7661675" cy="23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Knowledge-driven downstream tasks</a:t>
            </a:r>
            <a:endParaRPr sz="2100"/>
          </a:p>
        </p:txBody>
      </p:sp>
      <p:sp>
        <p:nvSpPr>
          <p:cNvPr id="391" name="Google Shape;391;p63"/>
          <p:cNvSpPr txBox="1"/>
          <p:nvPr>
            <p:ph idx="1" type="body"/>
          </p:nvPr>
        </p:nvSpPr>
        <p:spPr>
          <a:xfrm>
            <a:off x="76200" y="1009650"/>
            <a:ext cx="9067800" cy="4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Results on testing some models on </a:t>
            </a:r>
            <a:r>
              <a:rPr b="1" lang="en" sz="1600"/>
              <a:t>entity typing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Impressively, NFGEC and UFET were specifically designed for entity typing</a:t>
            </a:r>
            <a:endParaRPr sz="1600"/>
          </a:p>
        </p:txBody>
      </p:sp>
      <p:pic>
        <p:nvPicPr>
          <p:cNvPr id="392" name="Google Shape;39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4751" y="1875325"/>
            <a:ext cx="5650701" cy="233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Summary</a:t>
            </a:r>
            <a:endParaRPr sz="2600"/>
          </a:p>
        </p:txBody>
      </p:sp>
      <p:sp>
        <p:nvSpPr>
          <p:cNvPr id="398" name="Google Shape;398;p64"/>
          <p:cNvSpPr txBox="1"/>
          <p:nvPr>
            <p:ph idx="1" type="body"/>
          </p:nvPr>
        </p:nvSpPr>
        <p:spPr>
          <a:xfrm>
            <a:off x="228600" y="1085850"/>
            <a:ext cx="8763000" cy="3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Use pretrained entity embeddings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Often not too difficult to apply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Often requires extra pretraining…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Indirect</a:t>
            </a:r>
            <a:r>
              <a:rPr lang="en" sz="1500"/>
              <a:t> way of incorporating knowledge and can be </a:t>
            </a:r>
            <a:r>
              <a:rPr b="1" lang="en" sz="1500"/>
              <a:t>hard to interpret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Add an external memory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Can support some </a:t>
            </a:r>
            <a:r>
              <a:rPr b="1" lang="en" sz="1500"/>
              <a:t>updating of factual knowledge</a:t>
            </a:r>
            <a:r>
              <a:rPr lang="en" sz="1500"/>
              <a:t> and </a:t>
            </a:r>
            <a:r>
              <a:rPr b="1" lang="en" sz="1500"/>
              <a:t>easier to interpret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Tend to be more </a:t>
            </a:r>
            <a:r>
              <a:rPr b="1" lang="en" sz="1500"/>
              <a:t>computationally expensive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Modify the training data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Requires no model changes or additional computation.  Easiest to analyze.   </a:t>
            </a:r>
            <a:r>
              <a:rPr b="1" lang="en" sz="1500"/>
              <a:t>Active area of research.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Still questioning whether the model is memorizing vs. knowing….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Evaluation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Still questioning a “good” benchmark for assessing knowledge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There are many more papers I haven’t covered….so keep an eye out for all these updates!</a:t>
            </a:r>
            <a:endParaRPr sz="15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Still more!</a:t>
            </a:r>
            <a:endParaRPr sz="2600"/>
          </a:p>
        </p:txBody>
      </p:sp>
      <p:sp>
        <p:nvSpPr>
          <p:cNvPr id="404" name="Google Shape;404;p65"/>
          <p:cNvSpPr txBox="1"/>
          <p:nvPr>
            <p:ph idx="1" type="body"/>
          </p:nvPr>
        </p:nvSpPr>
        <p:spPr>
          <a:xfrm>
            <a:off x="228600" y="1085850"/>
            <a:ext cx="8763000" cy="3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Yet another entity embedding for knowledge - E-BERT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 u="sng">
                <a:solidFill>
                  <a:schemeClr val="hlink"/>
                </a:solidFill>
                <a:hlinkClick r:id="rId3"/>
              </a:rPr>
              <a:t>Poerner et al., EMNLP 2020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Retrieval-augmented language models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 u="sng">
                <a:solidFill>
                  <a:schemeClr val="hlink"/>
                </a:solidFill>
                <a:hlinkClick r:id="rId4"/>
              </a:rPr>
              <a:t>REALM, Guu et al., ICML 2020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Modifying knowledge in language models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 u="sng">
                <a:solidFill>
                  <a:schemeClr val="hlink"/>
                </a:solidFill>
                <a:hlinkClick r:id="rId5"/>
              </a:rPr>
              <a:t>Modifying Memories in Transformer Models, Zhu et al., arXiv 2020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More multitask pre-training for language models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 u="sng">
                <a:solidFill>
                  <a:schemeClr val="hlink"/>
                </a:solidFill>
                <a:hlinkClick r:id="rId6"/>
              </a:rPr>
              <a:t>KEPLER, Wang et al., TACL 2020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More efficient knowledge systems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 u="sng">
                <a:solidFill>
                  <a:schemeClr val="hlink"/>
                </a:solidFill>
                <a:hlinkClick r:id="rId7"/>
              </a:rPr>
              <a:t>NeurIPS Efficient QA challenge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Better knowledge benchmarks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 u="sng">
                <a:solidFill>
                  <a:schemeClr val="hlink"/>
                </a:solidFill>
                <a:hlinkClick r:id="rId8"/>
              </a:rPr>
              <a:t>KILT, Petroni et al., arXiv 2020</a:t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Recap: LMs</a:t>
            </a:r>
            <a:endParaRPr sz="2600"/>
          </a:p>
        </p:txBody>
      </p:sp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Standard language models</a:t>
            </a:r>
            <a:r>
              <a:rPr lang="en" sz="1500"/>
              <a:t> (LM) predict the next word in a sequence of text and can compute the probability of a sequence</a:t>
            </a:r>
            <a:endParaRPr sz="15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500"/>
              <a:t>The students opened their </a:t>
            </a:r>
            <a:r>
              <a:rPr b="1" i="1" lang="en" sz="1500" u="sng">
                <a:solidFill>
                  <a:srgbClr val="0000FF"/>
                </a:solidFill>
              </a:rPr>
              <a:t>books</a:t>
            </a:r>
            <a:r>
              <a:rPr i="1" lang="en" sz="1500"/>
              <a:t>.</a:t>
            </a:r>
            <a:endParaRPr i="1" sz="15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Recently, </a:t>
            </a:r>
            <a:r>
              <a:rPr b="1" lang="en" sz="1500"/>
              <a:t>masked language models</a:t>
            </a:r>
            <a:r>
              <a:rPr lang="en" sz="1500"/>
              <a:t> (MLM) (e.g., BERT) instead predict a masked token which enables bidirectional context learning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500"/>
              <a:t>The</a:t>
            </a:r>
            <a:r>
              <a:rPr b="1" i="1" lang="en" sz="1500" u="sng">
                <a:solidFill>
                  <a:srgbClr val="0000FF"/>
                </a:solidFill>
              </a:rPr>
              <a:t> [MASK]</a:t>
            </a:r>
            <a:r>
              <a:rPr i="1" lang="en" sz="1500"/>
              <a:t> opened their </a:t>
            </a:r>
            <a:r>
              <a:rPr b="1" i="1" lang="en" sz="1500" u="sng">
                <a:solidFill>
                  <a:srgbClr val="0000FF"/>
                </a:solidFill>
              </a:rPr>
              <a:t>[MASK]</a:t>
            </a:r>
            <a:r>
              <a:rPr i="1" lang="en" sz="1500"/>
              <a:t>.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Both are great for training over large amounts of unlabeled text!</a:t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Recap: LMs</a:t>
            </a:r>
            <a:endParaRPr sz="2600"/>
          </a:p>
        </p:txBody>
      </p:sp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Traditionally, LMs are used for many tasks involving </a:t>
            </a:r>
            <a:r>
              <a:rPr b="1" lang="en" sz="1500"/>
              <a:t>generating</a:t>
            </a:r>
            <a:r>
              <a:rPr lang="en" sz="1500"/>
              <a:t> or </a:t>
            </a:r>
            <a:r>
              <a:rPr b="1" lang="en" sz="1500"/>
              <a:t>evaluating</a:t>
            </a:r>
            <a:r>
              <a:rPr lang="en" sz="1500"/>
              <a:t> the probability of text: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Summarization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Dialogue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Autocompletion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Machine translation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Fluency evaluation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…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Today, LMs are commonly used to generate </a:t>
            </a:r>
            <a:r>
              <a:rPr b="1" lang="en" sz="1500"/>
              <a:t>pretrained representations</a:t>
            </a:r>
            <a:r>
              <a:rPr lang="en" sz="1500"/>
              <a:t> of text that encode some notion of language understanding for downstream NLP tasks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Can a language model be used as a </a:t>
            </a:r>
            <a:r>
              <a:rPr b="1" lang="en" sz="1500"/>
              <a:t>knowledge base</a:t>
            </a:r>
            <a:r>
              <a:rPr lang="en" sz="1500"/>
              <a:t>? </a:t>
            </a:r>
            <a:endParaRPr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What does a LM know?</a:t>
            </a:r>
            <a:endParaRPr sz="2600"/>
          </a:p>
        </p:txBody>
      </p:sp>
      <p:sp>
        <p:nvSpPr>
          <p:cNvPr id="153" name="Google Shape;153;p28"/>
          <p:cNvSpPr txBox="1"/>
          <p:nvPr>
            <p:ph idx="1" type="body"/>
          </p:nvPr>
        </p:nvSpPr>
        <p:spPr>
          <a:xfrm>
            <a:off x="228600" y="1085850"/>
            <a:ext cx="8763000" cy="27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iPod Touch is produced by </a:t>
            </a:r>
            <a:r>
              <a:rPr b="1" lang="en" sz="1500" u="sng">
                <a:solidFill>
                  <a:srgbClr val="0000FF"/>
                </a:solidFill>
              </a:rPr>
              <a:t>Apple</a:t>
            </a:r>
            <a:r>
              <a:rPr lang="en" sz="1500"/>
              <a:t> .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London Jazz Festival is located in</a:t>
            </a:r>
            <a:r>
              <a:rPr b="1" lang="en" sz="1500" u="sng">
                <a:solidFill>
                  <a:srgbClr val="0000FF"/>
                </a:solidFill>
              </a:rPr>
              <a:t> London 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Dani Alves plays with </a:t>
            </a:r>
            <a:r>
              <a:rPr b="1" lang="en" sz="1500" u="sng">
                <a:solidFill>
                  <a:srgbClr val="FF0000"/>
                </a:solidFill>
              </a:rPr>
              <a:t>Santos</a:t>
            </a:r>
            <a:r>
              <a:rPr lang="en" sz="1500"/>
              <a:t> .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Carl III used to communicate in </a:t>
            </a:r>
            <a:r>
              <a:rPr b="1" lang="en" sz="1500" u="sng">
                <a:solidFill>
                  <a:srgbClr val="FF0000"/>
                </a:solidFill>
              </a:rPr>
              <a:t>German</a:t>
            </a:r>
            <a:r>
              <a:rPr lang="en" sz="1500"/>
              <a:t> .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Ravens can</a:t>
            </a:r>
            <a:r>
              <a:rPr b="1" lang="en" sz="1500">
                <a:solidFill>
                  <a:srgbClr val="0000FF"/>
                </a:solidFill>
              </a:rPr>
              <a:t> </a:t>
            </a:r>
            <a:r>
              <a:rPr b="1" lang="en" sz="1500" u="sng">
                <a:solidFill>
                  <a:srgbClr val="0000FF"/>
                </a:solidFill>
              </a:rPr>
              <a:t>fly</a:t>
            </a:r>
            <a:r>
              <a:rPr lang="en" sz="1500">
                <a:solidFill>
                  <a:srgbClr val="0000FF"/>
                </a:solidFill>
              </a:rPr>
              <a:t>.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Examples taken from </a:t>
            </a:r>
            <a:r>
              <a:rPr b="1" lang="en" sz="1500"/>
              <a:t>Petroni et al., EMNLP 2019</a:t>
            </a:r>
            <a:r>
              <a:rPr lang="en" sz="1500"/>
              <a:t> to test BERT-Large</a:t>
            </a:r>
            <a:endParaRPr sz="1500"/>
          </a:p>
        </p:txBody>
      </p:sp>
      <p:sp>
        <p:nvSpPr>
          <p:cNvPr id="154" name="Google Shape;154;p28"/>
          <p:cNvSpPr txBox="1"/>
          <p:nvPr/>
        </p:nvSpPr>
        <p:spPr>
          <a:xfrm>
            <a:off x="228600" y="4476150"/>
            <a:ext cx="828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Language Models as Knowledge Bases? Petroni et al., 2019,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https://aclanthology.org/D19-1250.pdf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What does a LM know?</a:t>
            </a:r>
            <a:endParaRPr sz="2600"/>
          </a:p>
        </p:txBody>
      </p:sp>
      <p:sp>
        <p:nvSpPr>
          <p:cNvPr id="160" name="Google Shape;160;p29"/>
          <p:cNvSpPr txBox="1"/>
          <p:nvPr>
            <p:ph idx="1" type="body"/>
          </p:nvPr>
        </p:nvSpPr>
        <p:spPr>
          <a:xfrm>
            <a:off x="228600" y="1085850"/>
            <a:ext cx="8763000" cy="27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Predictions generally make sense (e.g. the correct types), but are not all factually correct.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Why might this happen?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Unseen facts</a:t>
            </a:r>
            <a:r>
              <a:rPr lang="en" sz="1500"/>
              <a:t>: some facts may not have occurred in the training corpora at all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Rare facts</a:t>
            </a:r>
            <a:r>
              <a:rPr lang="en" sz="1500"/>
              <a:t>: LM hasn’t seen enough examples during training to memorize the fact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Model sensitivity</a:t>
            </a:r>
            <a:r>
              <a:rPr lang="en" sz="1500"/>
              <a:t>: LM may have seen the fact during training, but is sensitive to the phrasing of the prompt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Correctly answers “x was made in y” templates but not “x was created in y”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inability to reliably recall knowledge is a key challenge facing LMs today!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Recent works have found LMs can recover some knowledge, but have a way to go.</a:t>
            </a:r>
            <a:endParaRPr sz="1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The importance of knowledge</a:t>
            </a:r>
            <a:endParaRPr sz="2600"/>
          </a:p>
        </p:txBody>
      </p:sp>
      <p:sp>
        <p:nvSpPr>
          <p:cNvPr id="166" name="Google Shape;166;p30"/>
          <p:cNvSpPr txBox="1"/>
          <p:nvPr>
            <p:ph idx="1" type="body"/>
          </p:nvPr>
        </p:nvSpPr>
        <p:spPr>
          <a:xfrm>
            <a:off x="228600" y="1085850"/>
            <a:ext cx="8763000" cy="27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LM pretrained representations can benefit </a:t>
            </a:r>
            <a:r>
              <a:rPr b="1" lang="en" sz="1500"/>
              <a:t>downstream tasks that leverage knowledge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For instance, extracting the relations between two entities in a sentence is easier with some knowledge of the entities (i.e., entity relation tasks)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Stretch goal</a:t>
            </a:r>
            <a:r>
              <a:rPr lang="en" sz="1500"/>
              <a:t>: can LMs ultimately </a:t>
            </a:r>
            <a:r>
              <a:rPr b="1" lang="en" sz="1500"/>
              <a:t>replace traditional knowledge bases</a:t>
            </a:r>
            <a:r>
              <a:rPr lang="en" sz="1500"/>
              <a:t>?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Instead of querying a knowledge base for a fact (e.g. with SQL), query the LM with a natural language prompt!</a:t>
            </a:r>
            <a:endParaRPr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mer / Cambridg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